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76" r:id="rId16"/>
    <p:sldId id="277" r:id="rId17"/>
    <p:sldId id="260" r:id="rId18"/>
    <p:sldId id="261" r:id="rId19"/>
    <p:sldId id="262" r:id="rId20"/>
    <p:sldId id="263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3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7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7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0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8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C95E-64BD-4FFD-BCCB-A12D26ADF2B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906D-8A62-4724-94F3-35D4707D3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738" y="1"/>
            <a:ext cx="5624262" cy="1772815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Прикарпатський національний університет імені Василя Стефаника</a:t>
            </a: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ФАКУЛЬТЕТ ТУРИЗМУ </a:t>
            </a:r>
          </a:p>
          <a:p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Наука заради миру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507234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" y="2780928"/>
            <a:ext cx="759931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4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 зображенні може бути: одна або кілька осіб, люди сидять, у приміщенні та текст">
            <a:extLst>
              <a:ext uri="{FF2B5EF4-FFF2-40B4-BE49-F238E27FC236}">
                <a16:creationId xmlns:a16="http://schemas.microsoft.com/office/drawing/2014/main" xmlns="" id="{C2A64743-B050-43BD-9CA0-90FEC1BA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" y="764704"/>
            <a:ext cx="7800218" cy="53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004047" cy="337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5523239" y="22386"/>
            <a:ext cx="2952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Проходження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виробничої практики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студентами факультету туризму закордоном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(2018/2019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660805" y="1703757"/>
            <a:ext cx="28082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dirty="0">
              <a:latin typeface="Franklin Gothic Book" pitchFamily="34" charset="0"/>
            </a:endParaRPr>
          </a:p>
          <a:p>
            <a:r>
              <a:rPr lang="uk-UA" dirty="0">
                <a:latin typeface="Franklin Gothic Book" pitchFamily="34" charset="0"/>
              </a:rPr>
              <a:t>Болгарія – 40 студентів</a:t>
            </a:r>
          </a:p>
          <a:p>
            <a:r>
              <a:rPr lang="uk-UA" dirty="0">
                <a:latin typeface="Franklin Gothic Book" pitchFamily="34" charset="0"/>
              </a:rPr>
              <a:t>Німеччина – 29 студентів</a:t>
            </a:r>
          </a:p>
          <a:p>
            <a:endParaRPr lang="uk-UA" dirty="0">
              <a:latin typeface="Franklin Gothic Boo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4488" y="3501009"/>
            <a:ext cx="8998976" cy="281722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>Країни проходження практики:</a:t>
            </a:r>
          </a:p>
          <a:p>
            <a:pPr algn="l">
              <a:defRPr/>
            </a:pPr>
            <a:r>
              <a:rPr lang="uk-UA" sz="2400" dirty="0" smtClean="0">
                <a:latin typeface="Arial Black" pitchFamily="34" charset="0"/>
              </a:rPr>
              <a:t/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>- Болгарія                        - Китай</a:t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>- Греція                             - ОАЕ</a:t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>- Угорщина                      - </a:t>
            </a:r>
            <a:r>
              <a:rPr lang="uk-UA" sz="2400" dirty="0" err="1" smtClean="0">
                <a:latin typeface="Arial Black" pitchFamily="34" charset="0"/>
              </a:rPr>
              <a:t>німеччина</a:t>
            </a:r>
            <a:r>
              <a:rPr lang="uk-UA" sz="2400" dirty="0" smtClean="0">
                <a:latin typeface="Arial Black" pitchFamily="34" charset="0"/>
              </a:rPr>
              <a:t/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err="1" smtClean="0">
                <a:latin typeface="Arial Black" pitchFamily="34" charset="0"/>
              </a:rPr>
              <a:t>-Чехія</a:t>
            </a:r>
            <a:r>
              <a:rPr lang="uk-UA" sz="2400" dirty="0" smtClean="0">
                <a:latin typeface="Arial Black" pitchFamily="34" charset="0"/>
              </a:rPr>
              <a:t>                                - Мальдіви</a:t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>- </a:t>
            </a:r>
            <a:r>
              <a:rPr lang="uk-UA" sz="2400" dirty="0" err="1" smtClean="0">
                <a:latin typeface="Arial Black" pitchFamily="34" charset="0"/>
              </a:rPr>
              <a:t>туреччина</a:t>
            </a:r>
            <a:r>
              <a:rPr lang="uk-UA" sz="2400" dirty="0" smtClean="0">
                <a:latin typeface="Arial Black" pitchFamily="34" charset="0"/>
              </a:rPr>
              <a:t>                     - США</a:t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/>
            </a:r>
            <a:br>
              <a:rPr lang="uk-UA" sz="2400" dirty="0" smtClean="0">
                <a:latin typeface="Arial Black" pitchFamily="34" charset="0"/>
              </a:rPr>
            </a:br>
            <a:endParaRPr lang="uk-UA" sz="2400" dirty="0">
              <a:latin typeface="Arial Black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8064" y="3933056"/>
            <a:ext cx="40699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Закордонна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практика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</a:p>
          <a:p>
            <a:pPr defTabSz="914400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4400">
              <a:buFontTx/>
              <a:buChar char="-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Заробляння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орієнтовно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400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у.о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щомісяця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342900" indent="-342900" defTabSz="914400">
              <a:buFontTx/>
              <a:buChar char="-"/>
              <a:defRPr/>
            </a:pPr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4400">
              <a:buFontTx/>
              <a:buChar char="-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офіційний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стаж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342900" indent="-342900" defTabSz="914400">
              <a:buFontTx/>
              <a:buChar char="-"/>
              <a:defRPr/>
            </a:pPr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4400">
              <a:buFontTx/>
              <a:buChar char="-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неоціненний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досвід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342900" indent="-342900" defTabSz="914400">
              <a:buFontTx/>
              <a:buChar char="-"/>
              <a:defRPr/>
            </a:pPr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4400">
              <a:buFontTx/>
              <a:buChar char="-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змістовний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відпочинок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дозвіля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" y="1712"/>
            <a:ext cx="9144001" cy="1173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Здобутки наших вихованців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80727"/>
            <a:ext cx="4571998" cy="2899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62964"/>
            <a:ext cx="3172632" cy="1944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74" y="4119122"/>
            <a:ext cx="2400768" cy="1515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00667"/>
            <a:ext cx="3816424" cy="172874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0980" y="2883974"/>
            <a:ext cx="3825516" cy="1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80" y="5013176"/>
            <a:ext cx="3848588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3412-C0D7-4B98-ADE5-611D5EB2F697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182758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Ми в </a:t>
            </a:r>
            <a:r>
              <a:rPr lang="uk-UA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соцмережах</a:t>
            </a: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4A8981-C8A7-4EE1-A63C-8FBAE1BB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3960440" cy="37718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2201F2-A1CD-4DD3-ACD4-EF92BE9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00808"/>
            <a:ext cx="3929168" cy="37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946" r="2920" b="2634"/>
          <a:stretch/>
        </p:blipFill>
        <p:spPr>
          <a:xfrm>
            <a:off x="-7137" y="0"/>
            <a:ext cx="2346889" cy="233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188640"/>
            <a:ext cx="615610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освітньо-професійної програми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«Готельно-ресторанна справа»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53859"/>
            <a:ext cx="6804248" cy="1938992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орієнтується на новітні наукові дослідження у галузі організації і діяльності закладів готельного та ресторанного бізнесу, курортного господарства; напрями адаптації до стандартів ЄЄ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169" y="3212976"/>
            <a:ext cx="5071895" cy="3170099"/>
          </a:xfrm>
          <a:prstGeom prst="rect">
            <a:avLst/>
          </a:prstGeom>
          <a:gradFill>
            <a:gsLst>
              <a:gs pos="49000">
                <a:srgbClr val="FF99FF"/>
              </a:gs>
              <a:gs pos="57000">
                <a:srgbClr val="FF99FF"/>
              </a:gs>
              <a:gs pos="12000">
                <a:schemeClr val="accent1">
                  <a:lumMod val="5000"/>
                  <a:lumOff val="95000"/>
                </a:schemeClr>
              </a:gs>
              <a:gs pos="74000">
                <a:srgbClr val="FF99FF"/>
              </a:gs>
              <a:gs pos="83000">
                <a:srgbClr val="FF99FF"/>
              </a:gs>
              <a:gs pos="58000">
                <a:srgbClr val="FF99FF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навчального процесу здобувач вчиться застосовувати та використовувати: устаткування та технологічне обладнання, що використовуються у готельно-ресторанному господарстві; комп’ютерну техніку та необхідне програмне забезпечення для забезпечення діяльності закладів готельно-ресторанного бізнесу; інноваційні та інформаційні технології у сфері готельно-ресторанної справи.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kgrks.pnu.edu.ua/wp-content/uploads/sites/33/2021/10/244631169_1466522447053397_243872365247178731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brightnessContrast bright="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5"/>
            <a:ext cx="3744415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946" r="2920" b="2634"/>
          <a:stretch/>
        </p:blipFill>
        <p:spPr>
          <a:xfrm>
            <a:off x="-7137" y="0"/>
            <a:ext cx="2346889" cy="233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256307"/>
            <a:ext cx="6096000" cy="1384995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ОСВІТНЬО-ПРОФЕСІЙНА ПРОГРАМА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«Курортна справа» 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5659" y="2780928"/>
            <a:ext cx="4771675" cy="3539430"/>
          </a:xfrm>
          <a:prstGeom prst="rect">
            <a:avLst/>
          </a:prstGeom>
          <a:solidFill>
            <a:srgbClr val="92D050">
              <a:alpha val="89000"/>
            </a:srgbClr>
          </a:solidFill>
          <a:effectLst>
            <a:glow rad="1739900">
              <a:srgbClr val="92D050">
                <a:alpha val="79000"/>
              </a:srgbClr>
            </a:glow>
            <a:reflection endPos="0" dist="127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сприяє перспективі підготовки фахівців, які володіють глибокими знаннями законодавства, особливостей організації та функціонування закладів готельного, ресторанного та курортного господарства.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279" t="15958" r="17790" b="4534"/>
          <a:stretch/>
        </p:blipFill>
        <p:spPr>
          <a:xfrm>
            <a:off x="4860033" y="2780928"/>
            <a:ext cx="4176464" cy="3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946" r="2920" b="2634"/>
          <a:stretch/>
        </p:blipFill>
        <p:spPr>
          <a:xfrm>
            <a:off x="-7137" y="1"/>
            <a:ext cx="2193865" cy="218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2536" y="116632"/>
            <a:ext cx="6395927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ОСВІТНЬО-ПРОФЕСІЙНА ПРОГРАМА «МІЖНАРОДНИЙ ГОТЕЛЬНИЙ БІЗНЕС»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81" y="2152290"/>
            <a:ext cx="4122471" cy="4708981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Багатопрофільна підготовка фахівців з організації діяльності суб’єктів готельного бізнесу, у т. ч. з міжнародним капіталом на ринку послуг України та організація діяльності суб’єктів готельного бізнесу на міжнародних ринках. Проходження практики та стажування за кордоном з отриманням сертифікатів. Інтерактивні виїзні практичні заняття. Залучення закордонних науковців і практичних працівників готельного та ресторанного бізнесу до навчального процесу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072" t="18085" r="18856" b="5320"/>
          <a:stretch/>
        </p:blipFill>
        <p:spPr>
          <a:xfrm>
            <a:off x="4211961" y="2186684"/>
            <a:ext cx="4824536" cy="46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ТУРИЗМУ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ВИПУСКНИКИ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" y="1235661"/>
            <a:ext cx="2773110" cy="559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1801" y="1291168"/>
            <a:ext cx="62646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співачку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заслужену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артистку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Шабан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 факультет туризму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запитаєте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швидкоплинність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коли і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поринаємо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то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вишукана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талановита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співачка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і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вболівали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представила наше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престижному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 зараз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мила,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працьовита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Переконані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привели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приємно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вдячністю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у нас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Люба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Іринко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хай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задумане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хай ваша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здоровою , а голос вас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кришталевим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як і ваше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яке у вас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сповнене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добром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вас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провадила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доля .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пишаємося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вами !</a:t>
            </a:r>
          </a:p>
        </p:txBody>
      </p:sp>
    </p:spTree>
    <p:extLst>
      <p:ext uri="{BB962C8B-B14F-4D97-AF65-F5344CB8AC3E}">
        <p14:creationId xmlns:p14="http://schemas.microsoft.com/office/powerpoint/2010/main" val="4636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70739"/>
            <a:ext cx="3390123" cy="578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ТУРИЗМУ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ВИПУСКНИКИ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476" y="1098060"/>
            <a:ext cx="5580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Щоразу,коли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відгуки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нас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сповнює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гордості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їх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наполегливоі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̈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випускниця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̈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агенціі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̈ «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Tour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Exper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успішною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блогеркою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Україною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закордоном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найцінніше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нас є те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чуйною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працьовитою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нашіи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Україну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привабливою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Пишаємося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1064" y="5081589"/>
            <a:ext cx="574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Більше про наших успішних випускників ви можете дізнатися у відповідному розділі на сайті факультету туризму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4002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4"/>
            <a:ext cx="6664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 В СОЦІАЛЬНИХ МЕРЕЖАХ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36" y="991749"/>
            <a:ext cx="2304255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3" y="622417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САЙТ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" y="5035850"/>
            <a:ext cx="2329228" cy="1789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" y="4666518"/>
            <a:ext cx="227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INSTGRAM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99" y="5035851"/>
            <a:ext cx="2331833" cy="1789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7648" y="4666518"/>
            <a:ext cx="23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36" y="2996952"/>
            <a:ext cx="22792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ФАКУЛЬТЕТ ТУРИЗМУ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8" y="92156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туризму надає своїм студентам можливість </a:t>
            </a: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Проходження навчання на кафедрі військової підготовки 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077072"/>
            <a:ext cx="4391980" cy="260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321239" cy="260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8640"/>
            <a:ext cx="91820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КОНТАКТИ</a:t>
            </a:r>
          </a:p>
          <a:p>
            <a:pPr algn="ctr"/>
            <a:endParaRPr lang="uk-UA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Івано-Франківськ, вул. Галицька 201Б</a:t>
            </a:r>
          </a:p>
          <a:p>
            <a:pPr algn="ctr"/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0342 78 81 05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FTUR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@edu.ua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8" y="1124744"/>
            <a:ext cx="422942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52345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08720"/>
            <a:ext cx="540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СЛАВА УКРАЇНІ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26" y="2276872"/>
            <a:ext cx="5344594" cy="315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2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99392"/>
            <a:ext cx="6407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771" y="61346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туризму надає своїм студентам можливість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стати учасником програми подвійних дипломів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1490628"/>
            <a:ext cx="3957830" cy="536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4" y="1490627"/>
            <a:ext cx="5182366" cy="268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3" y="4174313"/>
            <a:ext cx="5182367" cy="26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4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ПЕРСПЕКТИВНЕ НАВЧАННЯ НА ФАКУЛЬТЕТІ ТУРИЗМУ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18374"/>
            <a:ext cx="9036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Обравши факультет туризму ви можете навчатися на спеціальностях:</a:t>
            </a:r>
          </a:p>
          <a:p>
            <a:endPara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5409869"/>
            <a:ext cx="1440160" cy="1257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" y="1347024"/>
            <a:ext cx="9144843" cy="5510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5752" y="3861048"/>
            <a:ext cx="4251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«ТУРИЗМ»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769"/>
            <a:ext cx="9160055" cy="1267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406052"/>
            <a:ext cx="46440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Освітньо-професійна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«Туризм»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(ОР «Бакалавр»)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055" y="15096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дипломом   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: вправо 3">
            <a:extLst>
              <a:ext uri="{FF2B5EF4-FFF2-40B4-BE49-F238E27FC236}">
                <a16:creationId xmlns:a16="http://schemas.microsoft.com/office/drawing/2014/main" xmlns="" id="{DD725719-681B-4C19-A9E9-478295E5C2E3}"/>
              </a:ext>
            </a:extLst>
          </p:cNvPr>
          <p:cNvSpPr/>
          <p:nvPr/>
        </p:nvSpPr>
        <p:spPr>
          <a:xfrm>
            <a:off x="2555776" y="1604919"/>
            <a:ext cx="1296144" cy="7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4">
            <a:extLst>
              <a:ext uri="{FF2B5EF4-FFF2-40B4-BE49-F238E27FC236}">
                <a16:creationId xmlns:a16="http://schemas.microsoft.com/office/drawing/2014/main" xmlns="" id="{E5A91672-B67A-4F0E-8670-76B34FD5D7A3}"/>
              </a:ext>
            </a:extLst>
          </p:cNvPr>
          <p:cNvSpPr/>
          <p:nvPr/>
        </p:nvSpPr>
        <p:spPr>
          <a:xfrm>
            <a:off x="4139952" y="1426463"/>
            <a:ext cx="4873099" cy="1120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Бакалавр з туризму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Фахівець з туристичного обслуговування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Екскурсовод. Фахівець із гостинності (готелі, туристичні комплекси та ін.)</a:t>
            </a:r>
            <a:endParaRPr lang="uk-UA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8BE6542-A8D6-4C49-8271-8974CB48B7C4}"/>
              </a:ext>
            </a:extLst>
          </p:cNvPr>
          <p:cNvCxnSpPr/>
          <p:nvPr/>
        </p:nvCxnSpPr>
        <p:spPr>
          <a:xfrm>
            <a:off x="296260" y="3356992"/>
            <a:ext cx="839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Documents and Settings\Sheremerta\Desktop\New Folder\NprdCk_PGV0.jpg">
            <a:extLst>
              <a:ext uri="{FF2B5EF4-FFF2-40B4-BE49-F238E27FC236}">
                <a16:creationId xmlns:a16="http://schemas.microsoft.com/office/drawing/2014/main" xmlns="" id="{51484460-F97B-43B2-86B2-69FAAB5C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1" y="3573016"/>
            <a:ext cx="384369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0103" y="60158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/>
              <a:t>Робота у сфері міжнародного та внутрішнього туризму</a:t>
            </a:r>
            <a:endParaRPr lang="uk-UA" b="1" i="1" dirty="0"/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ABED3A5B-1B8F-4370-B763-A721FFF863C0}"/>
              </a:ext>
            </a:extLst>
          </p:cNvPr>
          <p:cNvSpPr/>
          <p:nvPr/>
        </p:nvSpPr>
        <p:spPr>
          <a:xfrm>
            <a:off x="4139952" y="3725286"/>
            <a:ext cx="5004048" cy="2290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Ключові дисципліни</a:t>
            </a:r>
          </a:p>
          <a:p>
            <a:pPr algn="ctr"/>
            <a:endParaRPr lang="uk-UA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Організація туристичних подорожей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Організація екскурсійної діяльності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Менеджмент в туризмі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Маркетинг в туризмі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solidFill>
                  <a:schemeClr val="tx1"/>
                </a:solidFill>
              </a:rPr>
              <a:t>Туроперейтинг</a:t>
            </a:r>
            <a:endParaRPr lang="uk-UA" sz="1600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Інноваційний розвиток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9371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769"/>
            <a:ext cx="9160055" cy="1267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345430"/>
            <a:ext cx="529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Освітньо-професійна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«Туризм.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грантовий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менеджмент» (ОР «Бакалавр»)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дипломом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3">
            <a:extLst>
              <a:ext uri="{FF2B5EF4-FFF2-40B4-BE49-F238E27FC236}">
                <a16:creationId xmlns:a16="http://schemas.microsoft.com/office/drawing/2014/main" xmlns="" id="{DD725719-681B-4C19-A9E9-478295E5C2E3}"/>
              </a:ext>
            </a:extLst>
          </p:cNvPr>
          <p:cNvSpPr/>
          <p:nvPr/>
        </p:nvSpPr>
        <p:spPr>
          <a:xfrm>
            <a:off x="2739540" y="1652082"/>
            <a:ext cx="1328404" cy="7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xmlns="" id="{E5A91672-B67A-4F0E-8670-76B34FD5D7A3}"/>
              </a:ext>
            </a:extLst>
          </p:cNvPr>
          <p:cNvSpPr/>
          <p:nvPr/>
        </p:nvSpPr>
        <p:spPr>
          <a:xfrm>
            <a:off x="4211960" y="1423024"/>
            <a:ext cx="4932040" cy="1221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Бакалавр з туризму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Фахівець з туристичного обслуговування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Екскурсовод. Фахівець із гостинності (готелі, туристичні комплекси та ін.)</a:t>
            </a:r>
            <a:endParaRPr lang="uk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BE6542-A8D6-4C49-8271-8974CB48B7C4}"/>
              </a:ext>
            </a:extLst>
          </p:cNvPr>
          <p:cNvCxnSpPr/>
          <p:nvPr/>
        </p:nvCxnSpPr>
        <p:spPr>
          <a:xfrm>
            <a:off x="296260" y="3068960"/>
            <a:ext cx="839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Професія Проджект-менеджер: Обов'язки, вимоги, зарплата, плюси та мінуси  професії - BIZMAG">
            <a:extLst>
              <a:ext uri="{FF2B5EF4-FFF2-40B4-BE49-F238E27FC236}">
                <a16:creationId xmlns:a16="http://schemas.microsoft.com/office/drawing/2014/main" xmlns="" id="{89480104-E4C1-40C1-90F6-34A1FE71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1" y="3284983"/>
            <a:ext cx="3766513" cy="2189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ABED3A5B-1B8F-4370-B763-A721FFF863C0}"/>
              </a:ext>
            </a:extLst>
          </p:cNvPr>
          <p:cNvSpPr/>
          <p:nvPr/>
        </p:nvSpPr>
        <p:spPr>
          <a:xfrm>
            <a:off x="4211960" y="3183818"/>
            <a:ext cx="4932040" cy="2290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Ключові дисципліни</a:t>
            </a:r>
          </a:p>
          <a:p>
            <a:pPr algn="ctr"/>
            <a:endParaRPr lang="uk-UA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Командоутворення</a:t>
            </a:r>
            <a:r>
              <a:rPr lang="ru-RU" sz="1600" b="1" dirty="0">
                <a:solidFill>
                  <a:schemeClr val="tx1"/>
                </a:solidFill>
              </a:rPr>
              <a:t> в </a:t>
            </a:r>
            <a:r>
              <a:rPr lang="ru-RU" sz="1600" b="1" dirty="0" err="1">
                <a:solidFill>
                  <a:schemeClr val="tx1"/>
                </a:solidFill>
              </a:rPr>
              <a:t>проектній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діяльності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Інноваційні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методи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управління</a:t>
            </a:r>
            <a:r>
              <a:rPr lang="ru-RU" sz="1600" b="1" dirty="0">
                <a:solidFill>
                  <a:schemeClr val="tx1"/>
                </a:solidFill>
              </a:rPr>
              <a:t> проектами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SMM-менеджмент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Менеджмент в туризмі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Управління</a:t>
            </a:r>
            <a:r>
              <a:rPr lang="ru-RU" sz="1600" b="1" dirty="0">
                <a:solidFill>
                  <a:schemeClr val="tx1"/>
                </a:solidFill>
              </a:rPr>
              <a:t> проектами та </a:t>
            </a:r>
            <a:r>
              <a:rPr lang="ru-RU" sz="1600" b="1" dirty="0" err="1">
                <a:solidFill>
                  <a:schemeClr val="tx1"/>
                </a:solidFill>
              </a:rPr>
              <a:t>цільовими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програмами</a:t>
            </a:r>
            <a:endParaRPr lang="uk-UA" sz="1600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Інноваційний розвиток туризму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F2EA8-7680-4878-B09D-FC6850766968}"/>
              </a:ext>
            </a:extLst>
          </p:cNvPr>
          <p:cNvSpPr txBox="1"/>
          <p:nvPr/>
        </p:nvSpPr>
        <p:spPr>
          <a:xfrm>
            <a:off x="356802" y="5474381"/>
            <a:ext cx="3655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Робота з проектами і грантами на національному та регіональному (ОТГ) рівнях</a:t>
            </a:r>
          </a:p>
        </p:txBody>
      </p:sp>
    </p:spTree>
    <p:extLst>
      <p:ext uri="{BB962C8B-B14F-4D97-AF65-F5344CB8AC3E}">
        <p14:creationId xmlns:p14="http://schemas.microsoft.com/office/powerpoint/2010/main" val="1347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0"/>
            <a:ext cx="9160055" cy="1267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299325"/>
            <a:ext cx="5284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Освітньо-професійна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Туризмознавство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(ОР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Магістр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572" y="1362161"/>
            <a:ext cx="8551481" cy="38176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 smtClean="0"/>
              <a:t>Кваліфікація</a:t>
            </a:r>
          </a:p>
          <a:p>
            <a:pPr marL="0" indent="0">
              <a:buNone/>
            </a:pPr>
            <a:r>
              <a:rPr lang="uk-UA" b="1" dirty="0" smtClean="0"/>
              <a:t>за дипломом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: вправо 3">
            <a:extLst>
              <a:ext uri="{FF2B5EF4-FFF2-40B4-BE49-F238E27FC236}">
                <a16:creationId xmlns:a16="http://schemas.microsoft.com/office/drawing/2014/main" xmlns="" id="{DD725719-681B-4C19-A9E9-478295E5C2E3}"/>
              </a:ext>
            </a:extLst>
          </p:cNvPr>
          <p:cNvSpPr/>
          <p:nvPr/>
        </p:nvSpPr>
        <p:spPr>
          <a:xfrm>
            <a:off x="2555776" y="1556791"/>
            <a:ext cx="1129285" cy="7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4">
            <a:extLst>
              <a:ext uri="{FF2B5EF4-FFF2-40B4-BE49-F238E27FC236}">
                <a16:creationId xmlns:a16="http://schemas.microsoft.com/office/drawing/2014/main" xmlns="" id="{E5A91672-B67A-4F0E-8670-76B34FD5D7A3}"/>
              </a:ext>
            </a:extLst>
          </p:cNvPr>
          <p:cNvSpPr/>
          <p:nvPr/>
        </p:nvSpPr>
        <p:spPr>
          <a:xfrm>
            <a:off x="3897961" y="1369388"/>
            <a:ext cx="5191970" cy="1221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Менеджер в </a:t>
            </a:r>
            <a:r>
              <a:rPr lang="ru-RU" dirty="0" err="1">
                <a:solidFill>
                  <a:schemeClr val="tx1"/>
                </a:solidFill>
              </a:rPr>
              <a:t>туризмі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Професіонал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 туризму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8BE6542-A8D6-4C49-8271-8974CB48B7C4}"/>
              </a:ext>
            </a:extLst>
          </p:cNvPr>
          <p:cNvCxnSpPr/>
          <p:nvPr/>
        </p:nvCxnSpPr>
        <p:spPr>
          <a:xfrm>
            <a:off x="296259" y="3068960"/>
            <a:ext cx="839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00EE644-140D-4D4E-84A8-8EA4731F6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" y="3097768"/>
            <a:ext cx="2824159" cy="270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498AED-4659-417A-B7CC-54B05123CDAE}"/>
              </a:ext>
            </a:extLst>
          </p:cNvPr>
          <p:cNvSpPr txBox="1"/>
          <p:nvPr/>
        </p:nvSpPr>
        <p:spPr>
          <a:xfrm>
            <a:off x="53511" y="5805263"/>
            <a:ext cx="3359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Робота у сфері міжнародного та внутрішнього туризму; наукові дослідження</a:t>
            </a: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ABED3A5B-1B8F-4370-B763-A721FFF863C0}"/>
              </a:ext>
            </a:extLst>
          </p:cNvPr>
          <p:cNvSpPr/>
          <p:nvPr/>
        </p:nvSpPr>
        <p:spPr>
          <a:xfrm>
            <a:off x="3854121" y="3514700"/>
            <a:ext cx="5191970" cy="2290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Ключові дисципліни</a:t>
            </a:r>
          </a:p>
          <a:p>
            <a:pPr algn="ctr"/>
            <a:endParaRPr lang="uk-UA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Міжкультурна комунікація в туризмі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Міжнародний туризм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Планування та обслуговування </a:t>
            </a:r>
            <a:r>
              <a:rPr lang="uk-UA" sz="1600" b="1" dirty="0" err="1">
                <a:solidFill>
                  <a:schemeClr val="tx1"/>
                </a:solidFill>
              </a:rPr>
              <a:t>турпотоків</a:t>
            </a:r>
            <a:endParaRPr lang="uk-UA" sz="1600" b="1" dirty="0">
              <a:solidFill>
                <a:schemeClr val="tx1"/>
              </a:solidFill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Ринок послуг в туризм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/>
                </a:solidFill>
              </a:rPr>
              <a:t>Управління якістю туристичних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802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-8206" y="2204864"/>
            <a:ext cx="9144000" cy="4100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uk-UA" b="1" dirty="0" smtClean="0">
                <a:latin typeface="Arial Black" panose="020B0A04020102020204" pitchFamily="34" charset="0"/>
              </a:rPr>
              <a:t>Кваліфікація в дипломі: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Менеджер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соціокультурної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фахівець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управління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проектами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і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програмами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у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соціокультурній</a:t>
            </a:r>
            <a:endParaRPr lang="ru-RU" sz="36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сфері</a:t>
            </a:r>
            <a:endParaRPr lang="uk-UA" sz="36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endParaRPr lang="ru-RU" sz="4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Спеціальність</a:t>
            </a:r>
            <a:r>
              <a:rPr lang="ru-RU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Вашого</a:t>
            </a:r>
            <a:r>
              <a:rPr lang="ru-RU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успіху</a:t>
            </a:r>
            <a:r>
              <a:rPr lang="ru-RU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lnSpc>
                <a:spcPct val="80000"/>
              </a:lnSpc>
            </a:pPr>
            <a:endParaRPr lang="uk-UA" sz="3500" dirty="0"/>
          </a:p>
        </p:txBody>
      </p:sp>
      <p:pic>
        <p:nvPicPr>
          <p:cNvPr id="3" name="Picture 2" descr="C:\Users\Олена Дутчак\Desktop\DSC_0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19573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7" y="2"/>
            <a:ext cx="236805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3795" y="1"/>
            <a:ext cx="2384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u.if.ua/depart/Tourism/resource/image/news2016/DSC_0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887"/>
            <a:ext cx="2187530" cy="1910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4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0171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79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Навчально-методичні та практичні заняття на одних з найбільших об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єктах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соціокультурного сервісу 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49" y="1124745"/>
            <a:ext cx="4712568" cy="3409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48" y="3153036"/>
            <a:ext cx="4939952" cy="37049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25176" y="1556792"/>
            <a:ext cx="4418824" cy="1173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Виїзний навчально-методичний семінар на базі ДО “Резиденції “</a:t>
            </a:r>
            <a:r>
              <a:rPr lang="uk-UA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Синьогора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01208"/>
            <a:ext cx="42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79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Відвідування музею «Писанка»</a:t>
            </a:r>
          </a:p>
          <a:p>
            <a:pPr lvl="0" algn="ctr" defTabSz="1279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м. Коломия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587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Прикарпатський національний університет імені Василя Стефаника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Фокстрот</dc:creator>
  <cp:lastModifiedBy>Фокстрот</cp:lastModifiedBy>
  <cp:revision>20</cp:revision>
  <dcterms:created xsi:type="dcterms:W3CDTF">2022-05-04T05:24:35Z</dcterms:created>
  <dcterms:modified xsi:type="dcterms:W3CDTF">2022-05-05T17:02:39Z</dcterms:modified>
</cp:coreProperties>
</file>